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5" r:id="rId2"/>
    <p:sldId id="266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2" r:id="rId12"/>
    <p:sldId id="289" r:id="rId13"/>
    <p:sldId id="294" r:id="rId14"/>
    <p:sldId id="295" r:id="rId15"/>
    <p:sldId id="293" r:id="rId16"/>
    <p:sldId id="296" r:id="rId17"/>
    <p:sldId id="297" r:id="rId18"/>
    <p:sldId id="290" r:id="rId19"/>
    <p:sldId id="301" r:id="rId20"/>
    <p:sldId id="298" r:id="rId21"/>
    <p:sldId id="299" r:id="rId22"/>
    <p:sldId id="300" r:id="rId23"/>
    <p:sldId id="291" r:id="rId24"/>
    <p:sldId id="304" r:id="rId25"/>
    <p:sldId id="303" r:id="rId26"/>
    <p:sldId id="302" r:id="rId27"/>
    <p:sldId id="305" r:id="rId28"/>
    <p:sldId id="27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B0B7C1"/>
    <a:srgbClr val="969FAC"/>
    <a:srgbClr val="607083"/>
    <a:srgbClr val="006666"/>
    <a:srgbClr val="43727A"/>
    <a:srgbClr val="084651"/>
    <a:srgbClr val="094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08" y="8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9562C-79DD-4A8D-BE1D-6F8625BCFFE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E80A7-3456-4592-BADD-529B27BD8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69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F81A-0F75-4518-9F3E-C4F3859EB2F3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241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6B671-533D-419F-AB30-469C7350B345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3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467-2FE4-4A88-BE65-5FEE8F8A1804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5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EF63-4288-40B9-9BC0-4B3BA3DCF6C4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639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6268-74FA-422C-A827-12E595090E00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1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05B2-EE15-4E6F-9173-F102FD228D10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3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969-2F0C-465D-AA61-6A2A62D5D8A2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5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F1B-A003-42D2-88E1-8504CA4E0C8E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1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EDEF-4C5F-4211-BA0D-0C48D1C30471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0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7505-6546-4C62-9676-A50CFE73A407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2680B-27E2-431F-8D70-A5A071785EBD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5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9820A-345B-4F23-B347-4030C9092170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47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1stwebdesigner.com/jquery-galler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ssor.com/" TargetMode="External"/><Relationship Id="rId4" Type="http://schemas.openxmlformats.org/officeDocument/2006/relationships/hyperlink" Target="http://unitegallery.ne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59379/preview-an-image-before-it-is-uploade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habonyphp.com/entry/php-%ED%8C%8C%EC%9D%BC-%EC%9D%B4%EB%8F%99-%EB%B3%B5%EC%82%AC-%ED%95%A8%EC%88%98#.XNDfyo4zYuU" TargetMode="External"/><Relationship Id="rId4" Type="http://schemas.openxmlformats.org/officeDocument/2006/relationships/hyperlink" Target="https://zetawiki.com/wiki/PHP_%ED%8C%8C%EC%9D%BC_%EC%97%85%EB%A1%9C%EB%93%9C_%EA%B5%AC%ED%98%8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map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kakao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kaka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kakao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kakao.com/docs/restapi/transl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up.toast.com/posts/9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omoefficio.github.io/2015/07/21/Cross-Origin-Resource-Shar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ooze.com/coding/php-curl-on-window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qjadud22.tistory.com/3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kys.tistory.com/347" TargetMode="External"/><Relationship Id="rId4" Type="http://schemas.openxmlformats.org/officeDocument/2006/relationships/hyperlink" Target="https://stackoverflow.com/questions/8115683/php-curl-custom-header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estjquery.com/?LmqgZXm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inbror.dk/bpopu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400" y="1628775"/>
            <a:ext cx="9518650" cy="128183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b="1" dirty="0" smtClean="0"/>
              <a:t>웹 프로그래밍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ko-KR" altLang="en-US" sz="3200" b="1" dirty="0" smtClean="0"/>
              <a:t>웹 페이지 제작 실습</a:t>
            </a:r>
            <a:endParaRPr lang="ko-KR" altLang="en-US" sz="3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88900" y="6629400"/>
            <a:ext cx="120364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23090" y="6351286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50000"/>
                  </a:schemeClr>
                </a:solidFill>
              </a:rPr>
              <a:t>AI &amp; CT </a:t>
            </a:r>
            <a:r>
              <a:rPr lang="ko-KR" altLang="en-US" sz="1100" dirty="0" smtClean="0">
                <a:solidFill>
                  <a:schemeClr val="bg2">
                    <a:lumMod val="50000"/>
                  </a:schemeClr>
                </a:solidFill>
              </a:rPr>
              <a:t>연구실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28356" y="4584251"/>
            <a:ext cx="4814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발 표 자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김 영 진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발 표 일 </a:t>
            </a:r>
            <a:r>
              <a:rPr lang="en-US" altLang="ko-KR" dirty="0" smtClean="0">
                <a:latin typeface="+mn-ea"/>
              </a:rPr>
              <a:t>: 2019. 04. 30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소     속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한국기술교육대학교 컴퓨터공학부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이 메 일 </a:t>
            </a:r>
            <a:r>
              <a:rPr lang="en-US" altLang="ko-KR" dirty="0" smtClean="0">
                <a:latin typeface="+mn-ea"/>
              </a:rPr>
              <a:t>: you359@koreatech.ac.kr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2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/>
              <a:t>3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이미지 </a:t>
            </a:r>
            <a:r>
              <a:rPr lang="en-US" altLang="ko-KR" sz="2000" b="1" dirty="0" smtClean="0"/>
              <a:t>Gallery </a:t>
            </a:r>
            <a:r>
              <a:rPr lang="ko-KR" altLang="en-US" sz="2000" b="1" dirty="0" smtClean="0"/>
              <a:t>만들기 </a:t>
            </a:r>
            <a:r>
              <a:rPr lang="en-US" altLang="ko-KR" sz="2000" b="1" dirty="0" smtClean="0"/>
              <a:t>&amp; </a:t>
            </a:r>
            <a:r>
              <a:rPr lang="ko-KR" altLang="en-US" sz="2000" b="1" dirty="0" smtClean="0"/>
              <a:t>파일 업로드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3648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 smtClean="0"/>
              <a:t>이미지 </a:t>
            </a:r>
            <a:r>
              <a:rPr lang="en-US" altLang="ko-KR" sz="2000" b="1" dirty="0" smtClean="0"/>
              <a:t>Galley </a:t>
            </a:r>
            <a:r>
              <a:rPr lang="en-US" altLang="ko-KR" sz="2000" b="1" dirty="0" err="1" smtClean="0"/>
              <a:t>Jquery</a:t>
            </a:r>
            <a:r>
              <a:rPr lang="en-US" altLang="ko-KR" sz="2000" b="1" dirty="0" smtClean="0"/>
              <a:t> plug in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91658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Top 50 jQuery Gallery &amp; Image Sliders for 2019 : </a:t>
            </a:r>
            <a:r>
              <a:rPr lang="en-US" altLang="ko-KR" sz="1600" dirty="0">
                <a:hlinkClick r:id="rId3"/>
              </a:rPr>
              <a:t>https://1stwebdesigner.com/jquery-gallery/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Unite Galley : </a:t>
            </a:r>
            <a:r>
              <a:rPr lang="en-US" altLang="ko-KR" sz="1600" dirty="0">
                <a:hlinkClick r:id="rId4"/>
              </a:rPr>
              <a:t>http://unitegallery.net</a:t>
            </a:r>
            <a:r>
              <a:rPr lang="en-US" altLang="ko-KR" sz="1600" dirty="0" smtClean="0">
                <a:hlinkClick r:id="rId4"/>
              </a:rPr>
              <a:t>/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/>
              <a:t>Jssor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>
                <a:hlinkClick r:id="rId5"/>
              </a:rPr>
              <a:t>https://www.jssor.com</a:t>
            </a:r>
            <a:r>
              <a:rPr lang="en-US" altLang="ko-KR" sz="1600" dirty="0" smtClean="0">
                <a:hlinkClick r:id="rId5"/>
              </a:rPr>
              <a:t>/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0943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/>
              <a:t>3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이미지 </a:t>
            </a:r>
            <a:r>
              <a:rPr lang="en-US" altLang="ko-KR" sz="2000" b="1" dirty="0" smtClean="0"/>
              <a:t>Gallery </a:t>
            </a:r>
            <a:r>
              <a:rPr lang="ko-KR" altLang="en-US" sz="2000" b="1" dirty="0" smtClean="0"/>
              <a:t>만들기 </a:t>
            </a:r>
            <a:r>
              <a:rPr lang="en-US" altLang="ko-KR" sz="2000" b="1" dirty="0" smtClean="0"/>
              <a:t>&amp; </a:t>
            </a:r>
            <a:r>
              <a:rPr lang="ko-KR" altLang="en-US" sz="2000" b="1" dirty="0" smtClean="0"/>
              <a:t>파일 업로드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 smtClean="0"/>
              <a:t>기타 검색 자료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111091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jQuery Preview </a:t>
            </a:r>
            <a:r>
              <a:rPr lang="ko-KR" altLang="en-US" sz="1600" dirty="0" smtClean="0"/>
              <a:t>만들기</a:t>
            </a:r>
            <a:r>
              <a:rPr lang="en-US" altLang="ko-KR" sz="1600" dirty="0" smtClean="0"/>
              <a:t>: </a:t>
            </a:r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stackoverflow.com/questions/4459379/preview-an-image-before-it-is-uploaded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PHP </a:t>
            </a:r>
            <a:r>
              <a:rPr lang="ko-KR" altLang="en-US" sz="1600" dirty="0" smtClean="0"/>
              <a:t>파일 업로드하기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: </a:t>
            </a:r>
            <a:r>
              <a:rPr lang="en-US" altLang="ko-KR" sz="1200" dirty="0">
                <a:hlinkClick r:id="rId4"/>
              </a:rPr>
              <a:t>https://zetawiki.com/wiki/PHP_%ED%8C%8C%EC%9D%BC_%EC%97%85%EB%A1%9C%EB%93%9C_%</a:t>
            </a:r>
            <a:r>
              <a:rPr lang="en-US" altLang="ko-KR" sz="1200" dirty="0" smtClean="0">
                <a:hlinkClick r:id="rId4"/>
              </a:rPr>
              <a:t>EA%B5%AC%ED%98%84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파일 복사하기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: </a:t>
            </a:r>
            <a:r>
              <a:rPr lang="en-US" altLang="ko-KR" sz="1100" dirty="0">
                <a:hlinkClick r:id="rId5"/>
              </a:rPr>
              <a:t>https://blog.habonyphp.com/entry/php-%ED%8C%8C%EC%9D%BC-%EC%9D%B4%EB%8F%99-%EB%B3%B5%EC%82%AC-%ED%95%A8%EC%88%98#.</a:t>
            </a:r>
            <a:r>
              <a:rPr lang="en-US" altLang="ko-KR" sz="1100" dirty="0" smtClean="0">
                <a:hlinkClick r:id="rId5"/>
              </a:rPr>
              <a:t>XNDfyo4zYuU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4247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4. Ajax &amp; Pagination </a:t>
            </a:r>
            <a:r>
              <a:rPr lang="ko-KR" altLang="en-US" sz="2000" b="1" dirty="0" smtClean="0"/>
              <a:t>렌더링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1482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Pagination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75311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 err="1" smtClean="0"/>
              <a:t>Item_per_page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한 페이지 당 표시될 아이템 수</a:t>
            </a:r>
            <a:endParaRPr lang="en-US" altLang="ko-KR" sz="16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 err="1" smtClean="0"/>
              <a:t>Current_page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현재 페이지 번호</a:t>
            </a:r>
            <a:endParaRPr lang="en-US" altLang="ko-KR" sz="16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 err="1" smtClean="0"/>
              <a:t>Num_page_button</a:t>
            </a:r>
            <a:r>
              <a:rPr lang="en-US" altLang="ko-KR" sz="1600" dirty="0" smtClean="0"/>
              <a:t> : </a:t>
            </a:r>
            <a:r>
              <a:rPr lang="ko-KR" altLang="en-US" sz="1600" dirty="0" err="1" smtClean="0"/>
              <a:t>페이지네이션에</a:t>
            </a:r>
            <a:r>
              <a:rPr lang="ko-KR" altLang="en-US" sz="1600" dirty="0" smtClean="0"/>
              <a:t> 표시될 최대 버튼 개수</a:t>
            </a:r>
            <a:endParaRPr lang="en-US" altLang="ko-KR" sz="16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 err="1"/>
              <a:t>Total_page</a:t>
            </a:r>
            <a:r>
              <a:rPr lang="en-US" altLang="ko-KR" sz="1600" dirty="0"/>
              <a:t> : </a:t>
            </a:r>
            <a:r>
              <a:rPr lang="ko-KR" altLang="en-US" sz="1600" dirty="0" err="1"/>
              <a:t>디비에</a:t>
            </a:r>
            <a:r>
              <a:rPr lang="ko-KR" altLang="en-US" sz="1600" dirty="0"/>
              <a:t> 포함된 전체 페이지 수 </a:t>
            </a:r>
            <a:r>
              <a:rPr lang="en-US" altLang="ko-KR" sz="1600" dirty="0"/>
              <a:t>: ceil(</a:t>
            </a:r>
            <a:r>
              <a:rPr lang="en-US" altLang="ko-KR" sz="1600" dirty="0" err="1"/>
              <a:t>total_item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item_per_page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 smtClean="0"/>
              <a:t>SQL limit </a:t>
            </a:r>
            <a:r>
              <a:rPr lang="ko-KR" altLang="en-US" sz="1600" dirty="0" smtClean="0"/>
              <a:t>구문 </a:t>
            </a:r>
            <a:r>
              <a:rPr lang="en-US" altLang="ko-KR" sz="1600" dirty="0" smtClean="0"/>
              <a:t>: select * from gallery limit [</a:t>
            </a:r>
            <a:r>
              <a:rPr lang="ko-KR" altLang="en-US" sz="1600" dirty="0" smtClean="0"/>
              <a:t>시작</a:t>
            </a:r>
            <a:r>
              <a:rPr lang="en-US" altLang="ko-KR" sz="1600" dirty="0" smtClean="0"/>
              <a:t>offset] [</a:t>
            </a:r>
            <a:r>
              <a:rPr lang="ko-KR" altLang="en-US" sz="1600" dirty="0" smtClean="0"/>
              <a:t>가져올 개수</a:t>
            </a:r>
            <a:r>
              <a:rPr lang="en-US" altLang="ko-KR" sz="1600" dirty="0" smtClean="0"/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 smtClean="0"/>
              <a:t>SQL </a:t>
            </a:r>
            <a:r>
              <a:rPr lang="ko-KR" altLang="en-US" sz="1600" dirty="0" smtClean="0"/>
              <a:t>총 개수 가져오는 구문 </a:t>
            </a:r>
            <a:r>
              <a:rPr lang="en-US" altLang="ko-KR" sz="1600" dirty="0" smtClean="0"/>
              <a:t>: select count(*) as </a:t>
            </a:r>
            <a:r>
              <a:rPr lang="en-US" altLang="ko-KR" sz="1600" dirty="0" err="1" smtClean="0"/>
              <a:t>cnt</a:t>
            </a:r>
            <a:r>
              <a:rPr lang="en-US" altLang="ko-KR" sz="1600" dirty="0" smtClean="0"/>
              <a:t> from gallery</a:t>
            </a:r>
          </a:p>
        </p:txBody>
      </p:sp>
    </p:spTree>
    <p:extLst>
      <p:ext uri="{BB962C8B-B14F-4D97-AF65-F5344CB8AC3E}">
        <p14:creationId xmlns:p14="http://schemas.microsoft.com/office/powerpoint/2010/main" val="22808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4. Ajax &amp; Pagination </a:t>
            </a:r>
            <a:r>
              <a:rPr lang="ko-KR" altLang="en-US" sz="2000" b="1" dirty="0" smtClean="0"/>
              <a:t>렌더링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1482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Pagination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148426" y="1661772"/>
            <a:ext cx="485522" cy="4855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2781929" y="1661772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3426408" y="1661772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059911" y="1661772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4693414" y="1661772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5326917" y="1661772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&gt;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960420" y="1661772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&gt;&gt;</a:t>
            </a:r>
            <a:endParaRPr lang="ko-KR" altLang="en-US" sz="1400" dirty="0"/>
          </a:p>
        </p:txBody>
      </p:sp>
      <p:sp>
        <p:nvSpPr>
          <p:cNvPr id="5" name="오른쪽 중괄호 4"/>
          <p:cNvSpPr/>
          <p:nvPr/>
        </p:nvSpPr>
        <p:spPr>
          <a:xfrm rot="5400000">
            <a:off x="3478467" y="876368"/>
            <a:ext cx="282601" cy="3060554"/>
          </a:xfrm>
          <a:prstGeom prst="rightBrace">
            <a:avLst>
              <a:gd name="adj1" fmla="val 138333"/>
              <a:gd name="adj2" fmla="val 4947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57541" y="2524816"/>
            <a:ext cx="182325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Display_pagenum</a:t>
            </a:r>
            <a:endParaRPr lang="en-US" altLang="ko-KR" sz="16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870444" y="3376941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&lt;&lt;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514923" y="3376941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&lt;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2148426" y="3376941"/>
            <a:ext cx="485522" cy="4855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2781929" y="3376941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3426408" y="3376941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4059911" y="3376941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4693414" y="3376941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6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5326917" y="3376941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&gt;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5960420" y="3376941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&gt;&gt;</a:t>
            </a:r>
            <a:endParaRPr lang="ko-KR" altLang="en-US" sz="1400" dirty="0"/>
          </a:p>
        </p:txBody>
      </p:sp>
      <p:sp>
        <p:nvSpPr>
          <p:cNvPr id="32" name="오른쪽 중괄호 31"/>
          <p:cNvSpPr/>
          <p:nvPr/>
        </p:nvSpPr>
        <p:spPr>
          <a:xfrm rot="5400000">
            <a:off x="3478467" y="2591537"/>
            <a:ext cx="282601" cy="3060554"/>
          </a:xfrm>
          <a:prstGeom prst="rightBrace">
            <a:avLst>
              <a:gd name="adj1" fmla="val 138333"/>
              <a:gd name="adj2" fmla="val 4947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757541" y="4239985"/>
            <a:ext cx="182325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Display_pagenum</a:t>
            </a:r>
            <a:endParaRPr lang="en-US" altLang="ko-KR" sz="1600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1177942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&lt;&lt;</a:t>
            </a:r>
            <a:endParaRPr lang="ko-KR" altLang="en-US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1822421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&lt;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2455924" y="5114770"/>
            <a:ext cx="485522" cy="4855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6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3089427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7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3733906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8</a:t>
            </a:r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4338518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&gt;</a:t>
            </a:r>
            <a:endParaRPr lang="ko-KR" altLang="en-US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4972021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&gt;&gt;</a:t>
            </a:r>
            <a:endParaRPr lang="ko-KR" altLang="en-US" sz="1400" dirty="0"/>
          </a:p>
        </p:txBody>
      </p:sp>
      <p:sp>
        <p:nvSpPr>
          <p:cNvPr id="43" name="오른쪽 중괄호 42"/>
          <p:cNvSpPr/>
          <p:nvPr/>
        </p:nvSpPr>
        <p:spPr>
          <a:xfrm rot="5400000">
            <a:off x="3166908" y="4948424"/>
            <a:ext cx="282601" cy="1822439"/>
          </a:xfrm>
          <a:prstGeom prst="rightBrace">
            <a:avLst>
              <a:gd name="adj1" fmla="val 138333"/>
              <a:gd name="adj2" fmla="val 4947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544153" y="5977814"/>
            <a:ext cx="182325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Display_pagenum</a:t>
            </a:r>
            <a:endParaRPr lang="en-US" altLang="ko-KR" sz="1600" dirty="0" smtClean="0"/>
          </a:p>
        </p:txBody>
      </p:sp>
      <p:sp>
        <p:nvSpPr>
          <p:cNvPr id="45" name="직사각형 44"/>
          <p:cNvSpPr/>
          <p:nvPr/>
        </p:nvSpPr>
        <p:spPr>
          <a:xfrm>
            <a:off x="6764159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&lt;&lt;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7408638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&lt;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8053117" y="5114770"/>
            <a:ext cx="485522" cy="4855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8</a:t>
            </a:r>
            <a:endParaRPr lang="ko-KR" altLang="en-US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8657729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&gt;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9291232" y="5114770"/>
            <a:ext cx="485522" cy="485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&gt;&gt;</a:t>
            </a:r>
            <a:endParaRPr lang="ko-KR" altLang="en-US" sz="1400" dirty="0"/>
          </a:p>
        </p:txBody>
      </p:sp>
      <p:sp>
        <p:nvSpPr>
          <p:cNvPr id="52" name="오른쪽 중괄호 51"/>
          <p:cNvSpPr/>
          <p:nvPr/>
        </p:nvSpPr>
        <p:spPr>
          <a:xfrm rot="5400000">
            <a:off x="8119621" y="5581927"/>
            <a:ext cx="282601" cy="555433"/>
          </a:xfrm>
          <a:prstGeom prst="rightBrace">
            <a:avLst>
              <a:gd name="adj1" fmla="val 138333"/>
              <a:gd name="adj2" fmla="val 4947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467976" y="5977814"/>
            <a:ext cx="182325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Display_pagenum</a:t>
            </a:r>
            <a:endParaRPr lang="en-US" altLang="ko-KR" sz="1600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61630" y="1520258"/>
            <a:ext cx="48536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If </a:t>
            </a:r>
            <a:r>
              <a:rPr lang="en-US" altLang="ko-KR" sz="1600" dirty="0" err="1" smtClean="0"/>
              <a:t>total_page</a:t>
            </a:r>
            <a:r>
              <a:rPr lang="en-US" altLang="ko-KR" sz="1600" dirty="0" smtClean="0"/>
              <a:t> &gt; </a:t>
            </a:r>
            <a:r>
              <a:rPr lang="en-US" altLang="ko-KR" sz="1600" dirty="0" err="1" smtClean="0"/>
              <a:t>current_page</a:t>
            </a:r>
            <a:r>
              <a:rPr lang="en-US" altLang="ko-KR" sz="1600" dirty="0" smtClean="0"/>
              <a:t> + </a:t>
            </a:r>
            <a:r>
              <a:rPr lang="en-US" altLang="ko-KR" sz="1600" dirty="0" err="1"/>
              <a:t>Num_page_button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 err="1" smtClean="0"/>
              <a:t>display_page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Num_page_button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else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 err="1" smtClean="0"/>
              <a:t>display_page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total_page</a:t>
            </a:r>
            <a:r>
              <a:rPr lang="en-US" altLang="ko-KR" sz="1600" dirty="0" smtClean="0"/>
              <a:t> – </a:t>
            </a:r>
            <a:r>
              <a:rPr lang="en-US" altLang="ko-KR" sz="1600" dirty="0" err="1" smtClean="0"/>
              <a:t>current_page</a:t>
            </a:r>
            <a:endParaRPr lang="en-US" altLang="ko-KR" sz="1600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1871653" y="1284784"/>
            <a:ext cx="1039067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err="1" smtClean="0"/>
              <a:t>Current_page</a:t>
            </a:r>
            <a:endParaRPr lang="en-US" altLang="ko-KR" sz="1050" b="1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4280386" y="1284784"/>
            <a:ext cx="1311578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err="1" smtClean="0"/>
              <a:t>Current_page</a:t>
            </a:r>
            <a:r>
              <a:rPr lang="en-US" altLang="ko-KR" sz="1050" b="1" dirty="0" smtClean="0"/>
              <a:t> + 5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13299" y="3009401"/>
            <a:ext cx="1039067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err="1" smtClean="0"/>
              <a:t>Current_page</a:t>
            </a:r>
            <a:endParaRPr lang="en-US" altLang="ko-KR" sz="105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4322032" y="3009401"/>
            <a:ext cx="1311578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err="1" smtClean="0"/>
              <a:t>Current_page</a:t>
            </a:r>
            <a:r>
              <a:rPr lang="en-US" altLang="ko-KR" sz="1050" b="1" dirty="0" smtClean="0"/>
              <a:t> + 5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20797" y="4723934"/>
            <a:ext cx="1039067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err="1" smtClean="0"/>
              <a:t>Current_page</a:t>
            </a:r>
            <a:endParaRPr lang="en-US" altLang="ko-KR" sz="1050" b="1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3305143" y="4723934"/>
            <a:ext cx="1311578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err="1" smtClean="0"/>
              <a:t>Current_page</a:t>
            </a:r>
            <a:r>
              <a:rPr lang="en-US" altLang="ko-KR" sz="1050" b="1" dirty="0" smtClean="0"/>
              <a:t> + 3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774154" y="4454397"/>
            <a:ext cx="1039067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err="1" smtClean="0"/>
              <a:t>Current_page</a:t>
            </a:r>
            <a:endParaRPr lang="en-US" altLang="ko-KR" sz="105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7865524" y="4745209"/>
            <a:ext cx="856325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err="1" smtClean="0"/>
              <a:t>total_page</a:t>
            </a:r>
            <a:endParaRPr lang="en-US" altLang="ko-KR" sz="1050" b="1" dirty="0" smtClean="0"/>
          </a:p>
        </p:txBody>
      </p:sp>
    </p:spTree>
    <p:extLst>
      <p:ext uri="{BB962C8B-B14F-4D97-AF65-F5344CB8AC3E}">
        <p14:creationId xmlns:p14="http://schemas.microsoft.com/office/powerpoint/2010/main" val="11346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4. Ajax &amp; Pagination </a:t>
            </a:r>
            <a:r>
              <a:rPr lang="ko-KR" altLang="en-US" sz="2000" b="1" dirty="0" smtClean="0"/>
              <a:t>렌더링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1482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Pagination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73452" y="1066080"/>
            <a:ext cx="6898849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div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class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section-pagination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div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&lt;?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php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current_page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!=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prev_page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current_page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echo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href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gallery.php?p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=0'&gt; &lt;&lt; 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echo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href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gallery.php?p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prev_page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'&gt; &lt; 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?&gt;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&lt;?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php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current_page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current_page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display_pagenum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++) {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current_page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echo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class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selected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href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gallery.php?p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'&gt;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else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echo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href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gallery.php?p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'&gt;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?&gt;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&lt;?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php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current_page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total_page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next_page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current_page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total_page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echo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href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gallery.php?p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next_page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'&gt; &gt; 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echo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href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gallery.php?p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final_page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'&gt; &gt;&gt; 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?&gt;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div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div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4. Ajax &amp; Pagination </a:t>
            </a:r>
            <a:r>
              <a:rPr lang="ko-KR" altLang="en-US" sz="2000" b="1" dirty="0" smtClean="0"/>
              <a:t>렌더링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5450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JSON </a:t>
            </a:r>
            <a:r>
              <a:rPr lang="ko-KR" altLang="en-US" sz="2000" b="1" dirty="0" smtClean="0"/>
              <a:t>데이터 타입을 출력하는 </a:t>
            </a:r>
            <a:r>
              <a:rPr lang="en-US" altLang="ko-KR" sz="2000" b="1" dirty="0" err="1" smtClean="0"/>
              <a:t>php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파일 생성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345555" y="1494811"/>
            <a:ext cx="5032147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data_list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while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mysql_fetch_array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result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)) {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data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=&gt;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user_id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=&gt;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user_id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image_big_url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=&gt;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image_big_url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image_thumb_url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=&gt;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image_thumbs_url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description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=&gt;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description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title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=&gt;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title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)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array_push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data_list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data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return_array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total_page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=&gt;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total_page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datalist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=&gt;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data_list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return_object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 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object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return_array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echo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json_encode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return_object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4. Ajax &amp; Pagination </a:t>
            </a:r>
            <a:r>
              <a:rPr lang="ko-KR" altLang="en-US" sz="2000" b="1" dirty="0" smtClean="0"/>
              <a:t>렌더링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22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err="1" smtClean="0"/>
              <a:t>jQuary</a:t>
            </a:r>
            <a:r>
              <a:rPr lang="en-US" altLang="ko-KR" sz="2000" b="1" dirty="0" smtClean="0"/>
              <a:t> Ajax </a:t>
            </a:r>
            <a:r>
              <a:rPr lang="ko-KR" altLang="en-US" sz="2000" b="1" dirty="0" smtClean="0"/>
              <a:t>구문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612863" y="1676203"/>
            <a:ext cx="6468437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kumimoji="0" lang="ko-KR" altLang="ko-KR" sz="28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ajax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  <a:b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"function/get_page.php"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28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type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28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post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28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dataType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28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28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data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en-US" altLang="ko-KR" sz="2800" dirty="0" smtClean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“post </a:t>
            </a:r>
            <a:r>
              <a:rPr lang="ko-KR" altLang="en-US" sz="2800" dirty="0" err="1" smtClean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파라미터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28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success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28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function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2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data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{</a:t>
            </a:r>
            <a:endParaRPr kumimoji="0" lang="en-US" altLang="ko-KR" sz="28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// 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데이터 수신 성공 시 </a:t>
            </a:r>
            <a:r>
              <a:rPr kumimoji="0" lang="ko-KR" altLang="en-US" sz="2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로직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en-US" altLang="ko-KR" sz="28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})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endParaRPr kumimoji="0" lang="ko-KR" altLang="ko-KR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6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4. Ajax &amp; Pagination </a:t>
            </a:r>
            <a:r>
              <a:rPr lang="ko-KR" altLang="en-US" sz="2000" b="1" dirty="0" smtClean="0"/>
              <a:t>렌더링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14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err="1" smtClean="0"/>
              <a:t>jQuary</a:t>
            </a:r>
            <a:r>
              <a:rPr lang="en-US" altLang="ko-KR" sz="2000" b="1" dirty="0" smtClean="0"/>
              <a:t> Scrolling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52132" y="1598736"/>
            <a:ext cx="9517349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window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).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bind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mousewheel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originalEvent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wheelDelta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120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}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else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Math.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ceil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window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).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scrollTop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 +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window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).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 &gt;=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document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).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 {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dirty="0" smtClean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// </a:t>
            </a:r>
            <a:r>
              <a:rPr lang="ko-KR" altLang="en-US" sz="1600" dirty="0" smtClean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스크롤이 하단에 있을 때 동작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current_page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&lt;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total_page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–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dirty="0" smtClean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// DB</a:t>
            </a:r>
            <a:r>
              <a:rPr lang="ko-KR" altLang="en-US" sz="1600" dirty="0" smtClean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데이터가 남아 있을 경우 동작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get_data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})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endParaRPr kumimoji="0" lang="ko-KR" alt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5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지도 사용하기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59923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Google Map API </a:t>
            </a:r>
            <a:r>
              <a:rPr lang="ko-KR" altLang="en-US" sz="1600" dirty="0" smtClean="0"/>
              <a:t>는 현재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유료임</a:t>
            </a:r>
            <a:r>
              <a:rPr lang="en-US" altLang="ko-KR" sz="1600" dirty="0" smtClean="0"/>
              <a:t>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그러나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지도 공유를 사용해서</a:t>
            </a:r>
            <a:r>
              <a:rPr lang="en-US" altLang="ko-KR" sz="1600" dirty="0" smtClean="0"/>
              <a:t>, HTML</a:t>
            </a:r>
            <a:r>
              <a:rPr lang="ko-KR" altLang="en-US" sz="1600" dirty="0" smtClean="0"/>
              <a:t>에 지도를 넣을 수 있음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www.google.co.kr/maps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지도 검색</a:t>
            </a:r>
            <a:endParaRPr lang="en-US" altLang="ko-KR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2132" y="892953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Google </a:t>
            </a:r>
            <a:r>
              <a:rPr lang="ko-KR" altLang="en-US" sz="2000" b="1" dirty="0" smtClean="0"/>
              <a:t>지도 넣기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324" t="8646" r="76159" b="50513"/>
          <a:stretch/>
        </p:blipFill>
        <p:spPr>
          <a:xfrm>
            <a:off x="3749310" y="2726212"/>
            <a:ext cx="2346690" cy="35333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28114" t="29476" r="27936" b="20652"/>
          <a:stretch/>
        </p:blipFill>
        <p:spPr>
          <a:xfrm>
            <a:off x="6524625" y="2403766"/>
            <a:ext cx="3919316" cy="385584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595547" y="4874648"/>
            <a:ext cx="408743" cy="474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40940" y="3018188"/>
            <a:ext cx="3406472" cy="4300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8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지도 사용하기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52132" y="892953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Google </a:t>
            </a:r>
            <a:r>
              <a:rPr lang="ko-KR" altLang="en-US" sz="2000" b="1" dirty="0" smtClean="0"/>
              <a:t>지도 넣기</a:t>
            </a:r>
            <a:endParaRPr lang="ko-KR" altLang="en-US" sz="2000" b="1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452132" y="1475626"/>
            <a:ext cx="6087308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iframe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https://www.google.com/maps/embed?pb=!1m18!1m12!1m3!1d3196.2538447565353!2d127.28036225166714!3d36.764477377309426!2m3!1f0!2f0!3f0!3m2!1i1024!2i768!4f13.1!3m3!1m2!1s0x357b2ac6c614c717%3A0x820bda83618bd53b!2z7ZWc6rWt6riw7Iig6rWQ7Jyh64yA7ZWZ6rWQIOygnDHsuqDtjbzsiqQ!5e0!3m2!1sko!2skr!4v1558310598109!5m2!1sko!2skr"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"100%"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"500"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frameborder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"0"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style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border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allowfullscreen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iframe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7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81200" y="653200"/>
            <a:ext cx="9518650" cy="52761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Contents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8900" y="6629400"/>
            <a:ext cx="12036425" cy="0"/>
          </a:xfrm>
          <a:prstGeom prst="line">
            <a:avLst/>
          </a:prstGeom>
          <a:ln w="28575">
            <a:solidFill>
              <a:srgbClr val="969FAC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981200" y="322980"/>
            <a:ext cx="10144125" cy="0"/>
          </a:xfrm>
          <a:prstGeom prst="line">
            <a:avLst/>
          </a:prstGeom>
          <a:ln w="28575">
            <a:solidFill>
              <a:srgbClr val="969FAC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14459" y="184827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프레임 구성하기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14459" y="2496439"/>
            <a:ext cx="380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Popup </a:t>
            </a:r>
            <a:r>
              <a:rPr lang="ko-KR" altLang="en-US" b="1" dirty="0" smtClean="0">
                <a:solidFill>
                  <a:schemeClr val="bg1"/>
                </a:solidFill>
              </a:rPr>
              <a:t>으로 로그인 화면 만들기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4459" y="3144599"/>
            <a:ext cx="437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이미지 </a:t>
            </a:r>
            <a:r>
              <a:rPr lang="en-US" altLang="ko-KR" b="1" dirty="0" smtClean="0">
                <a:solidFill>
                  <a:schemeClr val="bg1"/>
                </a:solidFill>
              </a:rPr>
              <a:t>Gallery </a:t>
            </a:r>
            <a:r>
              <a:rPr lang="ko-KR" altLang="en-US" b="1" dirty="0" smtClean="0">
                <a:solidFill>
                  <a:schemeClr val="bg1"/>
                </a:solidFill>
              </a:rPr>
              <a:t>만들기 </a:t>
            </a:r>
            <a:r>
              <a:rPr lang="en-US" altLang="ko-KR" b="1" dirty="0" smtClean="0">
                <a:solidFill>
                  <a:schemeClr val="bg1"/>
                </a:solidFill>
              </a:rPr>
              <a:t>&amp; </a:t>
            </a:r>
            <a:r>
              <a:rPr lang="ko-KR" altLang="en-US" b="1" dirty="0" smtClean="0">
                <a:solidFill>
                  <a:schemeClr val="bg1"/>
                </a:solidFill>
              </a:rPr>
              <a:t>파일 업로드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4459" y="3792759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en-US" altLang="ko-KR" b="1" dirty="0" smtClean="0">
                <a:solidFill>
                  <a:schemeClr val="bg1"/>
                </a:solidFill>
              </a:rPr>
              <a:t>. Ajax </a:t>
            </a:r>
            <a:r>
              <a:rPr lang="ko-KR" altLang="en-US" b="1" dirty="0" smtClean="0">
                <a:solidFill>
                  <a:schemeClr val="bg1"/>
                </a:solidFill>
              </a:rPr>
              <a:t>와 </a:t>
            </a:r>
            <a:r>
              <a:rPr lang="en-US" altLang="ko-KR" b="1" dirty="0" smtClean="0">
                <a:solidFill>
                  <a:schemeClr val="bg1"/>
                </a:solidFill>
              </a:rPr>
              <a:t>Pagination </a:t>
            </a:r>
            <a:r>
              <a:rPr lang="ko-KR" altLang="en-US" b="1" dirty="0" smtClean="0">
                <a:solidFill>
                  <a:schemeClr val="bg1"/>
                </a:solidFill>
              </a:rPr>
              <a:t>렌더링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4459" y="5055621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6. REST API </a:t>
            </a:r>
            <a:r>
              <a:rPr lang="ko-KR" altLang="en-US" b="1" dirty="0" smtClean="0">
                <a:solidFill>
                  <a:schemeClr val="bg1"/>
                </a:solidFill>
              </a:rPr>
              <a:t>로 날씨 정보 가져오기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4459" y="4440919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5. Google Map </a:t>
            </a:r>
            <a:r>
              <a:rPr lang="ko-KR" altLang="en-US" b="1" dirty="0" smtClean="0">
                <a:solidFill>
                  <a:schemeClr val="bg1"/>
                </a:solidFill>
              </a:rPr>
              <a:t>사용하기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지도 사용하기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328666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hlinkClick r:id="rId3"/>
              </a:rPr>
              <a:t>https://developers.kakao.com/</a:t>
            </a:r>
            <a:endParaRPr lang="en-US" altLang="ko-KR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2132" y="89295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 smtClean="0"/>
              <a:t>카카오 지도 넣기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9903"/>
          <a:stretch/>
        </p:blipFill>
        <p:spPr>
          <a:xfrm>
            <a:off x="865489" y="1969709"/>
            <a:ext cx="6573470" cy="371591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690359" y="2513719"/>
            <a:ext cx="5273041" cy="3750557"/>
            <a:chOff x="5899785" y="2885676"/>
            <a:chExt cx="5820788" cy="327183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rcRect t="10413"/>
            <a:stretch/>
          </p:blipFill>
          <p:spPr>
            <a:xfrm>
              <a:off x="5899785" y="2885676"/>
              <a:ext cx="5820788" cy="327183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40980" y="3381540"/>
              <a:ext cx="1706880" cy="25146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611698" y="4930140"/>
            <a:ext cx="1036502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726498" y="3248149"/>
            <a:ext cx="714766" cy="304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10413"/>
          <a:stretch/>
        </p:blipFill>
        <p:spPr>
          <a:xfrm>
            <a:off x="1253937" y="2002949"/>
            <a:ext cx="7881971" cy="443041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지도 사용하기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328666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hlinkClick r:id="rId4"/>
              </a:rPr>
              <a:t>https://developers.kakao.com/</a:t>
            </a:r>
            <a:endParaRPr lang="en-US" altLang="ko-KR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2132" y="89295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 smtClean="0"/>
              <a:t>카카오 지도 넣기</a:t>
            </a:r>
            <a:endParaRPr lang="ko-KR" altLang="en-US" sz="2000" b="1" dirty="0"/>
          </a:p>
        </p:txBody>
      </p:sp>
      <p:sp>
        <p:nvSpPr>
          <p:cNvPr id="12" name="직사각형 11"/>
          <p:cNvSpPr/>
          <p:nvPr/>
        </p:nvSpPr>
        <p:spPr>
          <a:xfrm>
            <a:off x="6715937" y="3812180"/>
            <a:ext cx="623539" cy="2662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03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지도 사용하기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328666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hlinkClick r:id="rId3"/>
              </a:rPr>
              <a:t>https://developers.kakao.com/</a:t>
            </a:r>
            <a:endParaRPr lang="en-US" altLang="ko-KR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2132" y="89295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 smtClean="0"/>
              <a:t>카카오 지도 넣기</a:t>
            </a:r>
            <a:endParaRPr lang="ko-KR" altLang="en-US" sz="2000" b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29989" y="2014672"/>
            <a:ext cx="926407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div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class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container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&lt;h3&gt;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Kakao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Javascript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&lt;/h3&gt;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&lt;!--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google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지도 공유 --&gt;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div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style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%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500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div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div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script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type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text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javascript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"//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dapi.kakao.com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/v2/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maps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sdk.js?appkey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=f603785fb799f1ed3ec172ba88ff1a92"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script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script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var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container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document.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getElementById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var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options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{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center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daum.maps.LatLng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33.450701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126.570667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level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var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daum.maps.Map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container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options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script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/>
              <a:t>6</a:t>
            </a:r>
            <a:r>
              <a:rPr lang="en-US" altLang="ko-KR" sz="2000" b="1" dirty="0" smtClean="0"/>
              <a:t>. </a:t>
            </a:r>
            <a:r>
              <a:rPr lang="en-US" altLang="ko-KR" sz="2000" b="1" dirty="0" err="1" smtClean="0"/>
              <a:t>Kakao</a:t>
            </a:r>
            <a:r>
              <a:rPr lang="en-US" altLang="ko-KR" sz="2000" b="1" dirty="0" smtClean="0"/>
              <a:t> REST </a:t>
            </a:r>
            <a:r>
              <a:rPr lang="en-US" altLang="ko-KR" sz="2000" b="1" dirty="0" smtClean="0"/>
              <a:t>API</a:t>
            </a:r>
            <a:r>
              <a:rPr lang="ko-KR" altLang="en-US" sz="2000" b="1" dirty="0" smtClean="0"/>
              <a:t>로 </a:t>
            </a:r>
            <a:r>
              <a:rPr lang="ko-KR" altLang="en-US" sz="2000" b="1" dirty="0" smtClean="0"/>
              <a:t>번역하기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731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err="1" smtClean="0"/>
              <a:t>Kakao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번역 </a:t>
            </a:r>
            <a:r>
              <a:rPr lang="en-US" altLang="ko-KR" sz="2000" b="1" dirty="0" smtClean="0"/>
              <a:t>REST API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548310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hlinkClick r:id="rId3"/>
              </a:rPr>
              <a:t>https://developers.kakao.com/docs/restapi/translation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7527" t="28961" r="13640" b="29596"/>
          <a:stretch/>
        </p:blipFill>
        <p:spPr>
          <a:xfrm>
            <a:off x="1169849" y="1958034"/>
            <a:ext cx="6315283" cy="41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/>
              <a:t>6</a:t>
            </a:r>
            <a:r>
              <a:rPr lang="en-US" altLang="ko-KR" sz="2000" b="1" dirty="0" smtClean="0"/>
              <a:t>. </a:t>
            </a:r>
            <a:r>
              <a:rPr lang="en-US" altLang="ko-KR" sz="2000" b="1" dirty="0" err="1" smtClean="0"/>
              <a:t>Kakao</a:t>
            </a:r>
            <a:r>
              <a:rPr lang="en-US" altLang="ko-KR" sz="2000" b="1" dirty="0" smtClean="0"/>
              <a:t> REST </a:t>
            </a:r>
            <a:r>
              <a:rPr lang="en-US" altLang="ko-KR" sz="2000" b="1" dirty="0" smtClean="0"/>
              <a:t>API</a:t>
            </a:r>
            <a:r>
              <a:rPr lang="ko-KR" altLang="en-US" sz="2000" b="1" dirty="0" smtClean="0"/>
              <a:t>로 </a:t>
            </a:r>
            <a:r>
              <a:rPr lang="ko-KR" altLang="en-US" sz="2000" b="1" dirty="0" smtClean="0"/>
              <a:t>번역하기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REST API?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4782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Representational State Transfer API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참고 링크 </a:t>
            </a:r>
            <a:r>
              <a:rPr lang="en-US" altLang="ko-KR" sz="1600" dirty="0" smtClean="0"/>
              <a:t>: </a:t>
            </a:r>
            <a:r>
              <a:rPr lang="en-US" altLang="ko-KR" sz="1600" dirty="0">
                <a:hlinkClick r:id="rId3"/>
              </a:rPr>
              <a:t>https://meetup.toast.com/posts/92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15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/>
              <a:t>6</a:t>
            </a:r>
            <a:r>
              <a:rPr lang="en-US" altLang="ko-KR" sz="2000" b="1" dirty="0" smtClean="0"/>
              <a:t>. </a:t>
            </a:r>
            <a:r>
              <a:rPr lang="en-US" altLang="ko-KR" sz="2000" b="1" dirty="0" err="1" smtClean="0"/>
              <a:t>Kakao</a:t>
            </a:r>
            <a:r>
              <a:rPr lang="en-US" altLang="ko-KR" sz="2000" b="1" dirty="0" smtClean="0"/>
              <a:t> REST </a:t>
            </a:r>
            <a:r>
              <a:rPr lang="en-US" altLang="ko-KR" sz="2000" b="1" dirty="0" smtClean="0"/>
              <a:t>API</a:t>
            </a:r>
            <a:r>
              <a:rPr lang="ko-KR" altLang="en-US" sz="2000" b="1" dirty="0" smtClean="0"/>
              <a:t>로 </a:t>
            </a:r>
            <a:r>
              <a:rPr lang="ko-KR" altLang="en-US" sz="2000" b="1" dirty="0" smtClean="0"/>
              <a:t>번역하기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1543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CORS </a:t>
            </a:r>
            <a:r>
              <a:rPr lang="ko-KR" altLang="en-US" sz="2000" b="1" dirty="0" smtClean="0"/>
              <a:t>문제</a:t>
            </a:r>
            <a:r>
              <a:rPr lang="en-US" altLang="ko-KR" sz="2000" b="1" dirty="0" smtClean="0"/>
              <a:t>!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97635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Cross Origin Resource Sharing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참고 링크 </a:t>
            </a:r>
            <a:r>
              <a:rPr lang="en-US" altLang="ko-KR" sz="1600" dirty="0" smtClean="0"/>
              <a:t>: </a:t>
            </a:r>
            <a:r>
              <a:rPr lang="en-US" altLang="ko-KR" sz="1600" dirty="0">
                <a:hlinkClick r:id="rId3"/>
              </a:rPr>
              <a:t>https://homoefficio.github.io/2015/07/21/Cross-Origin-Resource-Sharing</a:t>
            </a:r>
            <a:r>
              <a:rPr lang="en-US" altLang="ko-KR" sz="1600" dirty="0" smtClean="0">
                <a:hlinkClick r:id="rId3"/>
              </a:rPr>
              <a:t>/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src</a:t>
            </a:r>
            <a:r>
              <a:rPr lang="en-US" altLang="ko-KR" sz="1600" dirty="0" smtClean="0"/>
              <a:t>=‘’&gt; &lt;a </a:t>
            </a:r>
            <a:r>
              <a:rPr lang="en-US" altLang="ko-KR" sz="1600" dirty="0" err="1" smtClean="0"/>
              <a:t>href</a:t>
            </a:r>
            <a:r>
              <a:rPr lang="en-US" altLang="ko-KR" sz="1600" dirty="0" smtClean="0"/>
              <a:t>=‘’&gt; &lt;script </a:t>
            </a:r>
            <a:r>
              <a:rPr lang="en-US" altLang="ko-KR" sz="1600" dirty="0" err="1" smtClean="0"/>
              <a:t>src</a:t>
            </a:r>
            <a:r>
              <a:rPr lang="en-US" altLang="ko-KR" sz="1600" dirty="0" smtClean="0"/>
              <a:t>=‘’&gt; </a:t>
            </a:r>
            <a:r>
              <a:rPr lang="ko-KR" altLang="en-US" sz="1600" dirty="0" smtClean="0"/>
              <a:t>등의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태그는 다른 도메인의 데이터를 가져올 수 있음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그러나 </a:t>
            </a:r>
            <a:r>
              <a:rPr lang="en-US" altLang="ko-KR" sz="1600" dirty="0" smtClean="0"/>
              <a:t>Ajax</a:t>
            </a:r>
            <a:r>
              <a:rPr lang="ko-KR" altLang="en-US" sz="1600" dirty="0" smtClean="0"/>
              <a:t>를 통한 통신에서는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동일 도메인의 </a:t>
            </a:r>
            <a:r>
              <a:rPr lang="en-US" altLang="ko-KR" sz="1600" dirty="0" smtClean="0"/>
              <a:t>request </a:t>
            </a:r>
            <a:r>
              <a:rPr lang="ko-KR" altLang="en-US" sz="1600" dirty="0" smtClean="0"/>
              <a:t>만 가능함</a:t>
            </a:r>
            <a:r>
              <a:rPr lang="en-US" altLang="ko-KR" sz="1600" dirty="0" smtClean="0"/>
              <a:t>!</a:t>
            </a:r>
            <a:br>
              <a:rPr lang="en-US" altLang="ko-KR" sz="1600" dirty="0" smtClean="0"/>
            </a:br>
            <a:r>
              <a:rPr lang="en-US" altLang="ko-KR" sz="1600" dirty="0" smtClean="0"/>
              <a:t>-&gt; Same Origin Policy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PHP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CURL</a:t>
            </a:r>
            <a:r>
              <a:rPr lang="ko-KR" altLang="en-US" sz="1600" dirty="0" smtClean="0"/>
              <a:t>을 이용해서 일종의 프록시 서버를 만들 필요가 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471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/>
              <a:t>6</a:t>
            </a:r>
            <a:r>
              <a:rPr lang="en-US" altLang="ko-KR" sz="2000" b="1" dirty="0" smtClean="0"/>
              <a:t>. </a:t>
            </a:r>
            <a:r>
              <a:rPr lang="en-US" altLang="ko-KR" sz="2000" b="1" dirty="0" err="1" smtClean="0"/>
              <a:t>Kakao</a:t>
            </a:r>
            <a:r>
              <a:rPr lang="en-US" altLang="ko-KR" sz="2000" b="1" dirty="0" smtClean="0"/>
              <a:t> REST </a:t>
            </a:r>
            <a:r>
              <a:rPr lang="en-US" altLang="ko-KR" sz="2000" b="1" dirty="0" smtClean="0"/>
              <a:t>API</a:t>
            </a:r>
            <a:r>
              <a:rPr lang="ko-KR" altLang="en-US" sz="2000" b="1" dirty="0" smtClean="0"/>
              <a:t>로 </a:t>
            </a:r>
            <a:r>
              <a:rPr lang="ko-KR" altLang="en-US" sz="2000" b="1" dirty="0" smtClean="0"/>
              <a:t>번역하기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PHP CURL </a:t>
            </a:r>
            <a:r>
              <a:rPr lang="ko-KR" altLang="en-US" sz="2000" b="1" dirty="0" smtClean="0"/>
              <a:t>설정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81418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hlinkClick r:id="rId3"/>
              </a:rPr>
              <a:t>https://www.codeooze.com/coding/php-curl-on-windows</a:t>
            </a:r>
            <a:r>
              <a:rPr lang="en-US" altLang="ko-KR" sz="1600" dirty="0" smtClean="0">
                <a:hlinkClick r:id="rId3"/>
              </a:rPr>
              <a:t>/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APMSETUP/php.ini </a:t>
            </a:r>
            <a:r>
              <a:rPr lang="ko-KR" altLang="en-US" sz="1600" dirty="0" smtClean="0"/>
              <a:t>파일 열기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다음과 같이 </a:t>
            </a:r>
            <a:r>
              <a:rPr lang="en-US" altLang="ko-KR" sz="1600" dirty="0" smtClean="0"/>
              <a:t>extension=</a:t>
            </a:r>
            <a:r>
              <a:rPr lang="en-US" altLang="ko-KR" sz="1600" dirty="0" err="1" smtClean="0"/>
              <a:t>php_curl;dll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의 앞에 표시된 세미콜론을 제거해서 주석 풀기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Apache </a:t>
            </a:r>
            <a:r>
              <a:rPr lang="ko-KR" altLang="en-US" sz="1600" dirty="0" err="1" smtClean="0"/>
              <a:t>재시작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31690" y="2834292"/>
            <a:ext cx="210826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;extension=php_bz2.dll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extension=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php_curl.dll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;extension=php_cubrid.dll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;extension=php_dba.dll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;extension=php_dbase.dll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5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/>
              <a:t>6</a:t>
            </a:r>
            <a:r>
              <a:rPr lang="en-US" altLang="ko-KR" sz="2000" b="1" dirty="0" smtClean="0"/>
              <a:t>. </a:t>
            </a:r>
            <a:r>
              <a:rPr lang="en-US" altLang="ko-KR" sz="2000" b="1" dirty="0" err="1" smtClean="0"/>
              <a:t>Kakao</a:t>
            </a:r>
            <a:r>
              <a:rPr lang="en-US" altLang="ko-KR" sz="2000" b="1" dirty="0" smtClean="0"/>
              <a:t> REST </a:t>
            </a:r>
            <a:r>
              <a:rPr lang="en-US" altLang="ko-KR" sz="2000" b="1" dirty="0" smtClean="0"/>
              <a:t>API</a:t>
            </a:r>
            <a:r>
              <a:rPr lang="ko-KR" altLang="en-US" sz="2000" b="1" dirty="0" smtClean="0"/>
              <a:t>로 </a:t>
            </a:r>
            <a:r>
              <a:rPr lang="ko-KR" altLang="en-US" sz="2000" b="1" dirty="0" smtClean="0"/>
              <a:t>번역하기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PHP </a:t>
            </a:r>
            <a:r>
              <a:rPr lang="en-US" altLang="ko-KR" sz="2000" b="1" dirty="0" smtClean="0"/>
              <a:t>CURL</a:t>
            </a:r>
            <a:r>
              <a:rPr lang="ko-KR" altLang="en-US" sz="2000" b="1" dirty="0" smtClean="0"/>
              <a:t>의 사용법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584415"/>
            <a:ext cx="10072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기본적인 사용방법 </a:t>
            </a:r>
            <a:r>
              <a:rPr lang="en-US" altLang="ko-KR" sz="1600" dirty="0" smtClean="0"/>
              <a:t>: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qjadud22.tistory.com/37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PHP curl 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해더</a:t>
            </a:r>
            <a:r>
              <a:rPr lang="ko-KR" altLang="en-US" sz="1600" dirty="0" smtClean="0"/>
              <a:t> 설정 방법 </a:t>
            </a:r>
            <a:r>
              <a:rPr lang="en-US" altLang="ko-KR" sz="1600" dirty="0" smtClean="0"/>
              <a:t>: </a:t>
            </a:r>
            <a:r>
              <a:rPr lang="en-US" altLang="ko-KR" sz="1600" dirty="0">
                <a:hlinkClick r:id="rId4"/>
              </a:rPr>
              <a:t>https://</a:t>
            </a:r>
            <a:r>
              <a:rPr lang="en-US" altLang="ko-KR" sz="1600" dirty="0" smtClean="0">
                <a:hlinkClick r:id="rId4"/>
              </a:rPr>
              <a:t>stackoverflow.com/questions/8115683/php-curl-custom-headers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PHP curl </a:t>
            </a:r>
            <a:r>
              <a:rPr lang="en-US" altLang="ko-KR" sz="1600" dirty="0" err="1" smtClean="0"/>
              <a:t>ssl</a:t>
            </a:r>
            <a:r>
              <a:rPr lang="en-US" altLang="ko-KR" sz="1600" dirty="0" smtClean="0"/>
              <a:t> certification problem </a:t>
            </a:r>
            <a:r>
              <a:rPr lang="ko-KR" altLang="en-US" sz="1600" dirty="0" smtClean="0"/>
              <a:t>해결 방법 </a:t>
            </a:r>
            <a:r>
              <a:rPr lang="en-US" altLang="ko-KR" sz="1600" dirty="0" smtClean="0"/>
              <a:t>: </a:t>
            </a:r>
            <a:r>
              <a:rPr lang="en-US" altLang="ko-KR" sz="1600" dirty="0">
                <a:hlinkClick r:id="rId5"/>
              </a:rPr>
              <a:t>https://</a:t>
            </a:r>
            <a:r>
              <a:rPr lang="en-US" altLang="ko-KR" sz="1600" dirty="0" smtClean="0">
                <a:hlinkClick r:id="rId5"/>
              </a:rPr>
              <a:t>unikys.tistory.com/347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542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178718" y="2466810"/>
            <a:ext cx="9834563" cy="965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000" b="1" dirty="0" smtClean="0"/>
              <a:t>Q &amp; A</a:t>
            </a:r>
            <a:endParaRPr lang="ko-KR" altLang="en-US" sz="6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50800" y="6629400"/>
            <a:ext cx="120745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1178718" y="3519860"/>
            <a:ext cx="9834563" cy="965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400" b="1" dirty="0" smtClean="0"/>
              <a:t>감사합니다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48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프레임 구성하기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JQuery menu bar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10812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일반적으로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대부분의 웹 페이지들은 상단 혹은 좌측에 메뉴 바가 구성되어 있음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동적으로 움직이는 메뉴 바를 만들고자 한다면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jquery</a:t>
            </a:r>
            <a:r>
              <a:rPr lang="en-US" altLang="ko-KR" sz="1600" dirty="0" smtClean="0"/>
              <a:t> menu bar 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구글링해서</a:t>
            </a:r>
            <a:r>
              <a:rPr lang="ko-KR" altLang="en-US" sz="1600" dirty="0" smtClean="0"/>
              <a:t> 나오는 결과물 중 원하는 형상을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찾으면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메뉴 바 구현에 필요한 비용을 최소화 할 수 있음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검색 결과</a:t>
            </a:r>
            <a:r>
              <a:rPr lang="en-US" altLang="ko-KR" sz="1600" dirty="0" smtClean="0"/>
              <a:t>, 6</a:t>
            </a:r>
            <a:r>
              <a:rPr lang="ko-KR" altLang="en-US" sz="1600" dirty="0" smtClean="0"/>
              <a:t>번째 항목의 </a:t>
            </a:r>
            <a:r>
              <a:rPr lang="en-US" altLang="ko-KR" sz="1600" dirty="0" smtClean="0"/>
              <a:t>“550+ Best jQuery Menu &amp; jQuery Dropdown Menu with Example” </a:t>
            </a:r>
            <a:r>
              <a:rPr lang="ko-KR" altLang="en-US" sz="1600" dirty="0" smtClean="0"/>
              <a:t>클릭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531" t="64127" r="29196" b="5166"/>
          <a:stretch/>
        </p:blipFill>
        <p:spPr>
          <a:xfrm>
            <a:off x="1113205" y="3597181"/>
            <a:ext cx="4657725" cy="239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프레임 구성하기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JQuery menu bar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89091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해당 웹 페이지</a:t>
            </a:r>
            <a:r>
              <a:rPr lang="en-US" altLang="ko-KR" sz="1600" dirty="0" smtClean="0"/>
              <a:t>(bestjquery.com) </a:t>
            </a:r>
            <a:r>
              <a:rPr lang="ko-KR" altLang="en-US" sz="1600" dirty="0" smtClean="0"/>
              <a:t>에서는 </a:t>
            </a:r>
            <a:r>
              <a:rPr lang="en-US" altLang="ko-KR" sz="1600" dirty="0" err="1" smtClean="0"/>
              <a:t>jquery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css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사용한 다양한 </a:t>
            </a:r>
            <a:r>
              <a:rPr lang="en-US" altLang="ko-KR" sz="1600" dirty="0" smtClean="0"/>
              <a:t>plug in </a:t>
            </a:r>
            <a:r>
              <a:rPr lang="ko-KR" altLang="en-US" sz="1600" dirty="0" smtClean="0"/>
              <a:t>들을 제공함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본 실습을 위해서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하단의 </a:t>
            </a:r>
            <a:r>
              <a:rPr lang="ko-KR" altLang="en-US" sz="1600" dirty="0" err="1" smtClean="0"/>
              <a:t>페이지네이션에서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‘2’</a:t>
            </a:r>
            <a:r>
              <a:rPr lang="ko-KR" altLang="en-US" sz="1600" dirty="0" smtClean="0"/>
              <a:t>번을 클릭해서</a:t>
            </a:r>
            <a:r>
              <a:rPr lang="en-US" altLang="ko-KR" sz="1600" dirty="0" smtClean="0"/>
              <a:t>, 2</a:t>
            </a:r>
            <a:r>
              <a:rPr lang="ko-KR" altLang="en-US" sz="1600" dirty="0" smtClean="0"/>
              <a:t>번째 페이지로 이동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891" t="30431" r="7157"/>
          <a:stretch/>
        </p:blipFill>
        <p:spPr>
          <a:xfrm>
            <a:off x="6444900" y="2148718"/>
            <a:ext cx="5474667" cy="41801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42461" y="5869874"/>
            <a:ext cx="315589" cy="275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32462" y="58308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197490" y="6007438"/>
            <a:ext cx="58832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89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37973" r="2870" b="9370"/>
          <a:stretch/>
        </p:blipFill>
        <p:spPr>
          <a:xfrm>
            <a:off x="4600575" y="2187056"/>
            <a:ext cx="7366000" cy="413320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프레임 구성하기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JQuery menu bar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896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번 페이지의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번째 항목인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coreNavigation</a:t>
            </a:r>
            <a:r>
              <a:rPr lang="en-US" altLang="ko-KR" sz="1600" dirty="0" smtClean="0"/>
              <a:t>: jQuery  Multi purpose Navigation Menu” </a:t>
            </a:r>
            <a:r>
              <a:rPr lang="ko-KR" altLang="en-US" sz="1600" dirty="0" smtClean="0"/>
              <a:t>선택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232986" y="5496859"/>
            <a:ext cx="463214" cy="330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59174" y="580721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 flipV="1">
            <a:off x="4480846" y="5807211"/>
            <a:ext cx="2752140" cy="184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37973" r="2870" b="9370"/>
          <a:stretch/>
        </p:blipFill>
        <p:spPr>
          <a:xfrm>
            <a:off x="4600575" y="2187056"/>
            <a:ext cx="7366000" cy="413320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프레임 구성하기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JQuery menu bar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103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번 페이지의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번째 항목인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coreNavigation</a:t>
            </a:r>
            <a:r>
              <a:rPr lang="en-US" altLang="ko-KR" sz="1600" dirty="0" smtClean="0"/>
              <a:t>: jQuery  Multi purpose Navigation Menu” 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Demo </a:t>
            </a:r>
            <a:r>
              <a:rPr lang="ko-KR" altLang="en-US" sz="1600" dirty="0" smtClean="0"/>
              <a:t>버튼 클릭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232986" y="5496859"/>
            <a:ext cx="463214" cy="330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59174" y="580721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 flipV="1">
            <a:off x="4480846" y="5807211"/>
            <a:ext cx="2752140" cy="184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4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641" r="4655" b="28351"/>
          <a:stretch/>
        </p:blipFill>
        <p:spPr>
          <a:xfrm>
            <a:off x="5215218" y="2041492"/>
            <a:ext cx="6408797" cy="431406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프레임 구성하기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JQuery menu bar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10067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coreNavigation</a:t>
            </a:r>
            <a:r>
              <a:rPr lang="en-US" altLang="ko-KR" sz="1600" dirty="0" smtClean="0"/>
              <a:t>: jQuery  Multi purpose Navigation Menu Demo” </a:t>
            </a:r>
            <a:r>
              <a:rPr lang="ko-KR" altLang="en-US" sz="1600" dirty="0" smtClean="0"/>
              <a:t>페이지 좌측 메뉴 중 </a:t>
            </a:r>
            <a:r>
              <a:rPr lang="en-US" altLang="ko-KR" sz="1600" dirty="0" err="1" smtClean="0"/>
              <a:t>Instalations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선택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“Download” </a:t>
            </a:r>
            <a:r>
              <a:rPr lang="ko-KR" altLang="en-US" sz="1600" dirty="0" smtClean="0"/>
              <a:t>버튼 클릭해서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ko-KR" altLang="en-US" sz="1600" dirty="0" smtClean="0"/>
              <a:t>소스코드 다운로드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21886" y="4964290"/>
            <a:ext cx="780714" cy="3316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59174" y="580721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 flipV="1">
            <a:off x="4480846" y="5295900"/>
            <a:ext cx="2841040" cy="6959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3710786"/>
            <a:ext cx="4377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접속 링크</a:t>
            </a:r>
            <a:r>
              <a:rPr lang="en-US" altLang="ko-KR" dirty="0" smtClean="0"/>
              <a:t>:</a:t>
            </a:r>
          </a:p>
          <a:p>
            <a:r>
              <a:rPr lang="en-US" altLang="ko-KR" dirty="0">
                <a:hlinkClick r:id="rId4"/>
              </a:rPr>
              <a:t>http://www.bestjquery.com/?LmqgZXm1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6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9558" b="29164"/>
          <a:stretch/>
        </p:blipFill>
        <p:spPr>
          <a:xfrm>
            <a:off x="4001662" y="1937291"/>
            <a:ext cx="7886546" cy="4509545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2. popup</a:t>
            </a:r>
            <a:r>
              <a:rPr lang="ko-KR" altLang="en-US" sz="2000" b="1" dirty="0" smtClean="0"/>
              <a:t>으로 로그인 화면 만들기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err="1" smtClean="0"/>
              <a:t>bpopup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614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Jquery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bpopup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으로 </a:t>
            </a:r>
            <a:r>
              <a:rPr lang="ko-KR" altLang="en-US" sz="1600" dirty="0" err="1" smtClean="0"/>
              <a:t>구글링</a:t>
            </a:r>
            <a:r>
              <a:rPr lang="ko-KR" altLang="en-US" sz="1600" dirty="0" smtClean="0"/>
              <a:t> 한 화면에서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첫 번째 항목 클릭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854910" y="2907373"/>
            <a:ext cx="4250989" cy="1539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92199" y="375029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 flipV="1">
            <a:off x="2013871" y="3238983"/>
            <a:ext cx="2841040" cy="6959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072" b="40841"/>
          <a:stretch/>
        </p:blipFill>
        <p:spPr>
          <a:xfrm>
            <a:off x="5172075" y="2673834"/>
            <a:ext cx="6512515" cy="2982947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765300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/>
              <a:t>2. popup</a:t>
            </a:r>
            <a:r>
              <a:rPr lang="ko-KR" altLang="en-US" sz="2000" b="1" dirty="0" smtClean="0"/>
              <a:t>으로 로그인 화면 만들기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2/17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65555" y="978211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52132" y="89295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err="1" smtClean="0"/>
              <a:t>bpopup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5555" y="1475626"/>
            <a:ext cx="9235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Html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popup window</a:t>
            </a:r>
            <a:r>
              <a:rPr lang="ko-KR" altLang="en-US" sz="1600" dirty="0" smtClean="0"/>
              <a:t>를 쉽게 개발할 수 있는 </a:t>
            </a:r>
            <a:r>
              <a:rPr lang="en-US" altLang="ko-KR" sz="1600" dirty="0" err="1" smtClean="0"/>
              <a:t>jquery</a:t>
            </a:r>
            <a:r>
              <a:rPr lang="en-US" altLang="ko-KR" sz="1600" dirty="0" smtClean="0"/>
              <a:t> plugin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Download </a:t>
            </a:r>
            <a:r>
              <a:rPr lang="en-US" altLang="ko-KR" sz="1600" dirty="0" err="1" smtClean="0"/>
              <a:t>bPopup</a:t>
            </a:r>
            <a:r>
              <a:rPr lang="en-US" altLang="ko-KR" sz="1600" dirty="0" smtClean="0"/>
              <a:t> v 0.11.0 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오른쪽 클릭 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다른 이름으로 링크 저장 </a:t>
            </a:r>
            <a:r>
              <a:rPr lang="en-US" altLang="ko-KR" sz="1600" dirty="0" smtClean="0"/>
              <a:t>-&gt; </a:t>
            </a:r>
            <a:r>
              <a:rPr lang="en-US" altLang="ko-KR" sz="1600" dirty="0" err="1" smtClean="0"/>
              <a:t>dist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폴더에 저장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144000" y="2713550"/>
            <a:ext cx="1743074" cy="464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526238" y="199633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>
            <a:stCxn id="10" idx="2"/>
            <a:endCxn id="5" idx="0"/>
          </p:cNvCxnSpPr>
          <p:nvPr/>
        </p:nvCxnSpPr>
        <p:spPr>
          <a:xfrm flipH="1">
            <a:off x="10015537" y="2365662"/>
            <a:ext cx="871537" cy="3478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3205" y="3710786"/>
            <a:ext cx="2906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접속 링크</a:t>
            </a:r>
            <a:r>
              <a:rPr lang="en-US" altLang="ko-KR" dirty="0" smtClean="0"/>
              <a:t>:</a:t>
            </a:r>
          </a:p>
          <a:p>
            <a:r>
              <a:rPr lang="en-US" altLang="ko-KR" dirty="0">
                <a:hlinkClick r:id="rId4"/>
              </a:rPr>
              <a:t>http://dinbror.dk/bpopup/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86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822</Words>
  <Application>Microsoft Office PowerPoint</Application>
  <PresentationFormat>와이드스크린</PresentationFormat>
  <Paragraphs>204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굴림체</vt:lpstr>
      <vt:lpstr>맑은 고딕</vt:lpstr>
      <vt:lpstr>Arial</vt:lpstr>
      <vt:lpstr>Office 테마</vt:lpstr>
      <vt:lpstr>웹 프로그래밍 웹 페이지 제작 실습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스마트훈련을 위한 테스트베드 설계 및 구현</dc:title>
  <dc:creator>Windows 사용자</dc:creator>
  <cp:lastModifiedBy>kim young-jin</cp:lastModifiedBy>
  <cp:revision>110</cp:revision>
  <dcterms:created xsi:type="dcterms:W3CDTF">2017-08-31T07:21:26Z</dcterms:created>
  <dcterms:modified xsi:type="dcterms:W3CDTF">2019-05-20T01:33:53Z</dcterms:modified>
</cp:coreProperties>
</file>